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lfa Slab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10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" Target="slides/slide1.xml"/><Relationship Id="rId19" Type="http://schemas.openxmlformats.org/officeDocument/2006/relationships/font" Target="fonts/AlfaSlabOne-regular.fntdata"/><Relationship Id="rId6" Type="http://schemas.openxmlformats.org/officeDocument/2006/relationships/slide" Target="slides/slide2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sseny personalitza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4" name="Shape 54"/>
          <p:cNvGrpSpPr/>
          <p:nvPr/>
        </p:nvGrpSpPr>
        <p:grpSpPr>
          <a:xfrm>
            <a:off x="0" y="0"/>
            <a:ext cx="9144153" cy="5143623"/>
            <a:chOff x="-76" y="25"/>
            <a:chExt cx="9144153" cy="5143623"/>
          </a:xfrm>
        </p:grpSpPr>
        <p:sp>
          <p:nvSpPr>
            <p:cNvPr id="55" name="Shape 55"/>
            <p:cNvSpPr/>
            <p:nvPr/>
          </p:nvSpPr>
          <p:spPr>
            <a:xfrm rot="-5400000">
              <a:off x="-4765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-4765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-4765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5400000">
              <a:off x="714197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714321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5400000">
              <a:off x="714197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71432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5400000">
              <a:off x="71419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714321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5400000">
              <a:off x="714197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5400000">
              <a:off x="71419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714321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5400000">
              <a:off x="714197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71432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5400000">
              <a:off x="1476172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5400000">
              <a:off x="1476296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1476172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5400000">
              <a:off x="1476172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1476296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5400000">
              <a:off x="1476172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5400000">
              <a:off x="1476172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1476296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5400000">
              <a:off x="1476172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5400000">
              <a:off x="2238147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-5400000">
              <a:off x="2238270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5400000">
              <a:off x="2238147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5400000">
              <a:off x="2238270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2238270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5400000">
              <a:off x="2238147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-5400000">
              <a:off x="2238270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5400000">
              <a:off x="2238147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2238270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5400000">
              <a:off x="3000173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000296" y="219061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5400000">
              <a:off x="3000173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rot="-5400000">
              <a:off x="3000296" y="304787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-5400000">
              <a:off x="3000296" y="3905143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5400000">
              <a:off x="3000173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-5400000">
              <a:off x="3000296" y="47618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5400000">
              <a:off x="3000173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-5400000">
              <a:off x="3000296" y="133344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5400000">
              <a:off x="3762250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3762374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3762250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376225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3762374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5400000">
              <a:off x="3762250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5400000">
              <a:off x="376225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-5400000">
              <a:off x="3762374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5400000">
              <a:off x="3762250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5400000">
              <a:off x="-47776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5400000">
              <a:off x="-47776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5400000">
              <a:off x="-47776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5400000">
              <a:off x="-47776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16669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5400000">
              <a:off x="-47776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5400000">
              <a:off x="-47776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flipH="1" rot="-5400000">
              <a:off x="16669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-5400000">
              <a:off x="92867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flipH="1" rot="-5400000">
              <a:off x="92867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2452620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 rot="-5400000">
              <a:off x="2452620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3214646" y="4548163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 rot="-5400000">
              <a:off x="3214646" y="-166420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4524349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4524349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4524349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5286200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528632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5286200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-5400000">
              <a:off x="528632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-5400000">
              <a:off x="528632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5286200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528632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5400000">
              <a:off x="5286200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528632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5400000">
              <a:off x="6048174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6048298" y="219061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6048174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-5400000">
              <a:off x="6048298" y="304787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6048174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-5400000">
              <a:off x="6048298" y="3905143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6048174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5400000">
              <a:off x="6048174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6048298" y="476184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6048174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6048298" y="1333449"/>
              <a:ext cx="857400" cy="761999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6810149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-5400000">
              <a:off x="6810273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5400000">
              <a:off x="6810149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-5400000">
              <a:off x="6810273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5400000">
              <a:off x="6810149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6810273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5400000">
              <a:off x="6810149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7572175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-5400000">
              <a:off x="7572299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5400000">
              <a:off x="7572175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-5400000">
              <a:off x="7572299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5400000">
              <a:off x="7572175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7572299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5400000">
              <a:off x="7572175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8334252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400000">
              <a:off x="8334376" y="219061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8334252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-5400000">
              <a:off x="833437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8334252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-5400000">
              <a:off x="8334376" y="3905143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5400000">
              <a:off x="8334252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8334252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-5400000">
              <a:off x="8334376" y="4761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5400000">
              <a:off x="8334252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-5400000">
              <a:off x="833437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5400000">
              <a:off x="4524225" y="176215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5400000">
              <a:off x="4524225" y="261941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5400000">
              <a:off x="4524225" y="4333948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5400000">
              <a:off x="4524225" y="904989"/>
              <a:ext cx="857399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5400000">
              <a:off x="550067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 rot="-5400000">
              <a:off x="550067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rot="-5400000">
              <a:off x="6262648" y="4548163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flipH="1" rot="-5400000">
              <a:off x="6262648" y="-166420"/>
              <a:ext cx="428700" cy="761999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rot="-5400000">
              <a:off x="854872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flipH="1" rot="-5400000">
              <a:off x="854872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Shape 211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1876575" y="1668149"/>
            <a:ext cx="5391000" cy="1184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1876575" y="2930427"/>
            <a:ext cx="5391000" cy="6015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ca.wikipedia.org/wiki/Segle_XVIII" TargetMode="External"/><Relationship Id="rId10" Type="http://schemas.openxmlformats.org/officeDocument/2006/relationships/hyperlink" Target="https://ca.wikipedia.org/wiki/Castrat" TargetMode="External"/><Relationship Id="rId13" Type="http://schemas.openxmlformats.org/officeDocument/2006/relationships/image" Target="../media/image3.png"/><Relationship Id="rId12" Type="http://schemas.openxmlformats.org/officeDocument/2006/relationships/hyperlink" Target="https://ca.wikipedia.org/wiki/Mestre_de_capell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a.wikipedia.org/wiki/%C3%80ndria" TargetMode="External"/><Relationship Id="rId4" Type="http://schemas.openxmlformats.org/officeDocument/2006/relationships/hyperlink" Target="https://ca.wikipedia.org/wiki/Regne_de_N%C3%A0pols" TargetMode="External"/><Relationship Id="rId9" Type="http://schemas.openxmlformats.org/officeDocument/2006/relationships/hyperlink" Target="https://ca.wikipedia.org/wiki/%C3%92pera" TargetMode="External"/><Relationship Id="rId5" Type="http://schemas.openxmlformats.org/officeDocument/2006/relationships/hyperlink" Target="https://ca.wikipedia.org/wiki/24_de_gener" TargetMode="External"/><Relationship Id="rId6" Type="http://schemas.openxmlformats.org/officeDocument/2006/relationships/hyperlink" Target="https://ca.wikipedia.org/wiki/1705" TargetMode="External"/><Relationship Id="rId7" Type="http://schemas.openxmlformats.org/officeDocument/2006/relationships/hyperlink" Target="https://ca.wikipedia.org/wiki/16_de_setembre" TargetMode="External"/><Relationship Id="rId8" Type="http://schemas.openxmlformats.org/officeDocument/2006/relationships/hyperlink" Target="https://ca.wikipedia.org/wiki/17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876575" y="1668149"/>
            <a:ext cx="5391000" cy="118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EL BARROC MUSICAL: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castratis</a:t>
            </a:r>
          </a:p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x="2341500" y="2947950"/>
            <a:ext cx="4461000" cy="74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/>
              <a:t>SUSANA YU I QIAN QIAN ZHOU</a:t>
            </a:r>
          </a:p>
          <a:p>
            <a:pPr lvl="0">
              <a:spcBef>
                <a:spcPts val="0"/>
              </a:spcBef>
              <a:buNone/>
            </a:pPr>
            <a:r>
              <a:rPr lang="ca" sz="1800"/>
              <a:t>3 ESO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235500" y="139800"/>
            <a:ext cx="6343200" cy="486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GIOVANNI CARESTINI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Va ser un castrat italià molt famòs al segle XVIII.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A Carestini li van castrar de nen amb intenció que seguís una carrera musical com a cantant. Aviat va demostrar gran talent i va debutar a Roma, representant Griselda de Giovanni Bononcini amb tan sol 16 anys.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Va residir una llarga temporada a Londres, on va estrenar diverses rols masculins en òperes de Händel com Terpsichore, Ariodante, Arianna in Creta, Parnasso in Festa i Alcina. Va obtenir importants èxits en ciutats italianes, fins que finalment va viure a Sant Petersburg, al servei dels tsars, per als quals va cantar fins passats els cinquanta anys d'edat.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300" y="1333500"/>
            <a:ext cx="2095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ÍNDEX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564200" y="1152475"/>
            <a:ext cx="8268000" cy="342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       Qui eren?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      En quina època van viure?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      Per què se’ls castrava?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       Quins mètodes de castració s’utilitzaven ...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5.       Quin tipus de música cantaven?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6.       Per què creus que va ser en aquest moment de la història que van ser              molt populars aquest personatges?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7.       Busca el nom de “castratis” famosos i explica la vida d’un d’ells.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Qui eren?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2005350"/>
            <a:ext cx="4320000" cy="166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ca"/>
              <a:t>Els castratis eren homes capaços de cantar amb una tonalitat de veu molt aguda, a la qual aquesta veu és natural.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000" y="328025"/>
            <a:ext cx="2524400" cy="44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En quina època van viure?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81000" y="1821350"/>
            <a:ext cx="8451300" cy="286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a"/>
              <a:t>Els castratis van viure en l’epoca del Barroc. ( entre el segle XVI fins al segle XVIII 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ca">
                <a:solidFill>
                  <a:schemeClr val="accent6"/>
                </a:solidFill>
              </a:rPr>
              <a:t>Per què se’ls castrava?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2362200"/>
            <a:ext cx="5098500" cy="9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Se’ls castrava perquè necessitaven veus agudes i no podien cantar les dones.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625" y="1745600"/>
            <a:ext cx="3130675" cy="16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66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ca">
                <a:solidFill>
                  <a:srgbClr val="FF9900"/>
                </a:solidFill>
              </a:rPr>
              <a:t>Quins mètodes de castració s’utilitzaven?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663700"/>
            <a:ext cx="8520600" cy="290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Font typeface="Arial"/>
            </a:pPr>
            <a:r>
              <a:rPr lang="ca">
                <a:latin typeface="Arial"/>
                <a:ea typeface="Arial"/>
                <a:cs typeface="Arial"/>
                <a:sym typeface="Arial"/>
              </a:rPr>
              <a:t>Els nens que volguessin conservar la seva aguda tessitura durant els anys barrocs, havien de sotmetre a una operació quirúrgica, anomenada orquidectomía. Aquesta intervenció suposava l'amputació dels testicles, a fi que no puguen produir hormones sexuals masculines, responsables, entre altres coses, del canvi de veu durant l'adolescència.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ca">
                <a:solidFill>
                  <a:schemeClr val="accent6"/>
                </a:solidFill>
              </a:rPr>
              <a:t>Quin tipus de música cantaven?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 l'època barroca cantaven òpera (religiosa), van ser l'equivalent a les grans estrelles del pop que tenim actualment.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350" y="2298250"/>
            <a:ext cx="3424950" cy="22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165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ca"/>
              <a:t>Per què creus que va ser en aquest moment de la història que van ser              molt populars aquest personatges?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2387725"/>
            <a:ext cx="8520600" cy="20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Perquè tenien una veu aguda molt proper al del nen. Llavors, en els escenaris podien interpretar els papers de la dona. I això, sorprenia.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267225"/>
            <a:ext cx="8520600" cy="119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/>
              <a:t>Busca el nom de “castratis” famosos i explica la vida d’un d’ells.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460625"/>
            <a:ext cx="6627900" cy="361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CARLO BROCCHI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Més conegut com a Farinelli (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Àndria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Regne de Nàpols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24 de gener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1705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16 de setembre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 1782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 un reconegut cantant d'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òpera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 castrat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 segle XVIII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Va néixer en una família de la baixa noblesa, el seu pare Salvatore era compositor i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 mestre de capella</a:t>
            </a:r>
            <a:r>
              <a:rPr lang="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 catedral de la ciutat, va ser governador durant 3 anys i morí sobtadament. Farinelli va ser castrat quan només era un nen per aconseguir tenir veu de soprano, tot i que es creu que va ser castrat per qüestions mèdiques a causa d'un accident que va patir amb un cavall.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03100" y="1994025"/>
            <a:ext cx="1905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